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2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2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84" r:id="rId99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99" Type="http://schemas.openxmlformats.org/officeDocument/2006/relationships/slide" Target="slides/slide29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2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6" name="Shape 3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7" name="Google Shape;3817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8" name="Google Shape;3818;p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19" name="Google Shape;3819;p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zh-C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29.xml"/></Relationships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0" name="Shape 3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1" name="Google Shape;3821;p585"/>
          <p:cNvSpPr txBox="1"/>
          <p:nvPr>
            <p:ph type="title"/>
          </p:nvPr>
        </p:nvSpPr>
        <p:spPr>
          <a:xfrm>
            <a:off x="628650" y="52459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zh-CN"/>
              <a:t>Writing a Paper Vs Delivering a Speech</a:t>
            </a:r>
            <a:endParaRPr/>
          </a:p>
        </p:txBody>
      </p:sp>
      <p:graphicFrame>
        <p:nvGraphicFramePr>
          <p:cNvPr id="3822" name="Google Shape;3822;p585"/>
          <p:cNvGraphicFramePr/>
          <p:nvPr/>
        </p:nvGraphicFramePr>
        <p:xfrm>
          <a:off x="0" y="1047166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{9C9D17D8-03BD-49A2-A407-AA7B7E5CD7EC}</a:tableStyleId>
              </a:tblPr>
              <a:tblGrid>
                <a:gridCol w="874300"/>
                <a:gridCol w="1255950"/>
                <a:gridCol w="1056075"/>
                <a:gridCol w="1062100"/>
                <a:gridCol w="1143350"/>
                <a:gridCol w="1083175"/>
                <a:gridCol w="959800"/>
                <a:gridCol w="1062100"/>
              </a:tblGrid>
              <a:tr h="816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Audience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Context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Content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Source Citations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Visual Aids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Speaker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Delivery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</a:tr>
              <a:tr h="1340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Paper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Asynchronous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Reader is expected to adapt to writer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Physical environment does not matter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Visually organized</a:t>
                      </a:r>
                      <a:endParaRPr sz="1100" u="none" cap="none" strike="noStrike"/>
                    </a:p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More detail</a:t>
                      </a:r>
                      <a:endParaRPr sz="1100" u="none" cap="none" strike="noStrike"/>
                    </a:p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Elevated language</a:t>
                      </a:r>
                      <a:endParaRPr sz="1100" u="none" cap="none" strike="noStrike"/>
                    </a:p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Proper grammar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Formal APA/MLA style guidelines for internal citations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Used to convey complex data or visual information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Charts, graphs, illustrations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Only conveyed through writing style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Judged on quality of what is written regardless of author’s emotional or physical state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</a:tr>
              <a:tr h="1939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Speech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Synchronous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Speaker is expected to adapt to audience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Physical environment and time of day are important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Simplified language</a:t>
                      </a:r>
                      <a:endParaRPr sz="1100" u="none" cap="none" strike="noStrike"/>
                    </a:p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Vivid imagery and anecdotes</a:t>
                      </a:r>
                      <a:endParaRPr sz="1100" u="none" cap="none" strike="noStrike"/>
                    </a:p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Clear and repetitive transitions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Abbreviated spoken citations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Used to illustrate an idea, evoke emotion, summarize data, or draw attention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PowerPoint, objects, pictural representation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Conveyed through appearance, dress, posture, confidence, delivery style, energy level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Verbal and nonverbal cues set the tone and engage the audience. 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